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6576000" cy="3657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8875E51-4635-39B9-6C86-ACC776CEDDB9}" name="FARUQ 52 ANJORIN" initials="F5A" userId="S::FARUQ.ANJORIN52@students.kbcc.cuny.edu::96dfc59c-975b-432f-8586-ca4f7c1aafef" providerId="AD"/>
  <p188:author id="{CDA12FBC-8CD2-F962-C44E-388BB4BACBD0}" name="Steven Jaret" initials="SJ" userId="S::STEVEN.JARET70@login.cuny.edu::5abfee31-c17c-44a9-9a5e-0395288dec0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1"/>
    <p:restoredTop sz="94589"/>
  </p:normalViewPr>
  <p:slideViewPr>
    <p:cSldViewPr snapToGrid="0">
      <p:cViewPr>
        <p:scale>
          <a:sx n="30" d="100"/>
          <a:sy n="30" d="100"/>
        </p:scale>
        <p:origin x="208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8/10/relationships/authors" Target="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88A930-AD17-439E-AF40-2384E479DA0B}" type="doc">
      <dgm:prSet loTypeId="urn:microsoft.com/office/officeart/2005/8/layout/bProcess3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PK"/>
        </a:p>
      </dgm:t>
    </dgm:pt>
    <dgm:pt modelId="{825CFA8D-E01E-429F-BCB0-112B09202093}">
      <dgm:prSet custT="1"/>
      <dgm:spPr/>
      <dgm:t>
        <a:bodyPr/>
        <a:lstStyle/>
        <a:p>
          <a:r>
            <a:rPr lang="en-US" sz="3800" b="1" dirty="0">
              <a:latin typeface="Arial" panose="020B0604020202020204" pitchFamily="34" charset="0"/>
              <a:cs typeface="Arial" panose="020B0604020202020204" pitchFamily="34" charset="0"/>
            </a:rPr>
            <a:t>Olivine</a:t>
          </a:r>
          <a:r>
            <a:rPr lang="en-US" sz="3800" dirty="0">
              <a:latin typeface="Arial" panose="020B0604020202020204" pitchFamily="34" charset="0"/>
              <a:cs typeface="Arial" panose="020B0604020202020204" pitchFamily="34" charset="0"/>
            </a:rPr>
            <a:t> (dominant bands ~845 &amp; 820 </a:t>
          </a:r>
          <a:r>
            <a:rPr lang="en-US" sz="3800" dirty="0">
              <a:latin typeface="Symbol" pitchFamily="2" charset="2"/>
              <a:cs typeface="Arial" panose="020B0604020202020204" pitchFamily="34" charset="0"/>
            </a:rPr>
            <a:t>D</a:t>
          </a:r>
          <a:r>
            <a:rPr lang="en-US" sz="3800" dirty="0">
              <a:latin typeface="Arial" panose="020B0604020202020204" pitchFamily="34" charset="0"/>
              <a:cs typeface="Arial" panose="020B0604020202020204" pitchFamily="34" charset="0"/>
            </a:rPr>
            <a:t>cm⁻¹; small at 912 </a:t>
          </a:r>
          <a:r>
            <a:rPr lang="en-US" sz="3800" dirty="0">
              <a:latin typeface="Symbol" pitchFamily="2" charset="2"/>
              <a:cs typeface="Arial" panose="020B0604020202020204" pitchFamily="34" charset="0"/>
            </a:rPr>
            <a:t>D</a:t>
          </a:r>
          <a:r>
            <a:rPr lang="en-US" sz="3800" dirty="0">
              <a:latin typeface="Arial" panose="020B0604020202020204" pitchFamily="34" charset="0"/>
              <a:cs typeface="Arial" panose="020B0604020202020204" pitchFamily="34" charset="0"/>
            </a:rPr>
            <a:t>cm⁻¹).</a:t>
          </a:r>
          <a:endParaRPr lang="en-PK" sz="3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BC4C64-0B9B-43E5-B6FF-FB7D382B7D30}" type="parTrans" cxnId="{6F2B2B6C-E56A-41E3-A662-DD23A37111FC}">
      <dgm:prSet/>
      <dgm:spPr/>
      <dgm:t>
        <a:bodyPr/>
        <a:lstStyle/>
        <a:p>
          <a:endParaRPr lang="en-PK" sz="3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39A7CF-C7FA-4ED7-80AC-6B44B54A6416}" type="sibTrans" cxnId="{6F2B2B6C-E56A-41E3-A662-DD23A37111FC}">
      <dgm:prSet custT="1"/>
      <dgm:spPr/>
      <dgm:t>
        <a:bodyPr/>
        <a:lstStyle/>
        <a:p>
          <a:endParaRPr lang="en-PK" sz="3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F96D2E5-F94C-42AD-BBEE-C951F631648A}">
      <dgm:prSet custT="1"/>
      <dgm:spPr/>
      <dgm:t>
        <a:bodyPr/>
        <a:lstStyle/>
        <a:p>
          <a:r>
            <a:rPr lang="en-US" sz="3800" b="1" dirty="0">
              <a:latin typeface="Arial" panose="020B0604020202020204" pitchFamily="34" charset="0"/>
              <a:cs typeface="Arial" panose="020B0604020202020204" pitchFamily="34" charset="0"/>
            </a:rPr>
            <a:t>Pyroxene</a:t>
          </a:r>
          <a:r>
            <a:rPr lang="en-US" sz="3800" dirty="0">
              <a:latin typeface="Arial" panose="020B0604020202020204" pitchFamily="34" charset="0"/>
              <a:cs typeface="Arial" panose="020B0604020202020204" pitchFamily="34" charset="0"/>
            </a:rPr>
            <a:t> (dominant ~1006 </a:t>
          </a:r>
          <a:r>
            <a:rPr lang="en-US" sz="3800" dirty="0">
              <a:latin typeface="Symbol" pitchFamily="2" charset="2"/>
              <a:cs typeface="Arial" panose="020B0604020202020204" pitchFamily="34" charset="0"/>
            </a:rPr>
            <a:t>D</a:t>
          </a:r>
          <a:r>
            <a:rPr lang="en-US" sz="3800" dirty="0">
              <a:latin typeface="Arial" panose="020B0604020202020204" pitchFamily="34" charset="0"/>
              <a:cs typeface="Arial" panose="020B0604020202020204" pitchFamily="34" charset="0"/>
            </a:rPr>
            <a:t>cm⁻¹, doublet near 687 </a:t>
          </a:r>
          <a:r>
            <a:rPr lang="en-US" sz="3800" dirty="0">
              <a:latin typeface="Symbol" pitchFamily="2" charset="2"/>
              <a:cs typeface="Arial" panose="020B0604020202020204" pitchFamily="34" charset="0"/>
            </a:rPr>
            <a:t>D</a:t>
          </a:r>
          <a:r>
            <a:rPr lang="en-US" sz="3800" dirty="0">
              <a:latin typeface="Arial" panose="020B0604020202020204" pitchFamily="34" charset="0"/>
              <a:cs typeface="Arial" panose="020B0604020202020204" pitchFamily="34" charset="0"/>
            </a:rPr>
            <a:t>cm⁻¹; likely clinoenstatite).</a:t>
          </a:r>
          <a:endParaRPr lang="en-PK" sz="3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63AE44-F79D-467C-82AE-01BDFC1EA5E1}" type="parTrans" cxnId="{71F61CE3-73FA-4F41-A28E-D8DE56E6D967}">
      <dgm:prSet/>
      <dgm:spPr/>
      <dgm:t>
        <a:bodyPr/>
        <a:lstStyle/>
        <a:p>
          <a:endParaRPr lang="en-PK" sz="3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4CE834-BE9F-464F-AB00-C94D5243F22A}" type="sibTrans" cxnId="{71F61CE3-73FA-4F41-A28E-D8DE56E6D967}">
      <dgm:prSet custT="1"/>
      <dgm:spPr/>
      <dgm:t>
        <a:bodyPr/>
        <a:lstStyle/>
        <a:p>
          <a:endParaRPr lang="en-PK" sz="3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D0BF44-0C2F-4144-8DEA-5AB1921C3738}">
      <dgm:prSet custT="1"/>
      <dgm:spPr/>
      <dgm:t>
        <a:bodyPr/>
        <a:lstStyle/>
        <a:p>
          <a:r>
            <a:rPr lang="en-US" sz="3800" b="1" dirty="0">
              <a:latin typeface="Arial" panose="020B0604020202020204" pitchFamily="34" charset="0"/>
              <a:cs typeface="Arial" panose="020B0604020202020204" pitchFamily="34" charset="0"/>
            </a:rPr>
            <a:t>Chromite</a:t>
          </a:r>
          <a:r>
            <a:rPr lang="en-US" sz="3800" dirty="0">
              <a:latin typeface="Arial" panose="020B0604020202020204" pitchFamily="34" charset="0"/>
              <a:cs typeface="Arial" panose="020B0604020202020204" pitchFamily="34" charset="0"/>
            </a:rPr>
            <a:t> (broad ~678 </a:t>
          </a:r>
          <a:r>
            <a:rPr lang="en-US" sz="3800" dirty="0">
              <a:latin typeface="Symbol" pitchFamily="2" charset="2"/>
              <a:cs typeface="Arial" panose="020B0604020202020204" pitchFamily="34" charset="0"/>
            </a:rPr>
            <a:t>D</a:t>
          </a:r>
          <a:r>
            <a:rPr lang="en-US" sz="3800" dirty="0">
              <a:latin typeface="Arial" panose="020B0604020202020204" pitchFamily="34" charset="0"/>
              <a:cs typeface="Arial" panose="020B0604020202020204" pitchFamily="34" charset="0"/>
            </a:rPr>
            <a:t>cm⁻¹ plus smaller peaks; consistent with Cr enrichment).</a:t>
          </a:r>
          <a:endParaRPr lang="en-PK" sz="3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ACE1AF-4F92-478D-8AE8-C801646464F1}" type="parTrans" cxnId="{7B2FF3D2-5115-489B-AE17-03726DD431C5}">
      <dgm:prSet/>
      <dgm:spPr/>
      <dgm:t>
        <a:bodyPr/>
        <a:lstStyle/>
        <a:p>
          <a:endParaRPr lang="en-PK" sz="3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B052BE-B466-4E71-BD5A-3F1F145692E3}" type="sibTrans" cxnId="{7B2FF3D2-5115-489B-AE17-03726DD431C5}">
      <dgm:prSet custT="1"/>
      <dgm:spPr/>
      <dgm:t>
        <a:bodyPr/>
        <a:lstStyle/>
        <a:p>
          <a:endParaRPr lang="en-PK" sz="3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E02861-8F36-4256-BFA4-7A8E5C1A1331}">
      <dgm:prSet custT="1"/>
      <dgm:spPr/>
      <dgm:t>
        <a:bodyPr/>
        <a:lstStyle/>
        <a:p>
          <a:r>
            <a:rPr lang="en-US" sz="3800" b="1" dirty="0">
              <a:latin typeface="Arial" panose="020B0604020202020204" pitchFamily="34" charset="0"/>
              <a:cs typeface="Arial" panose="020B0604020202020204" pitchFamily="34" charset="0"/>
            </a:rPr>
            <a:t>Fine-grained pyroxene</a:t>
          </a:r>
          <a:r>
            <a:rPr lang="en-US" sz="3800" dirty="0">
              <a:latin typeface="Arial" panose="020B0604020202020204" pitchFamily="34" charset="0"/>
              <a:cs typeface="Arial" panose="020B0604020202020204" pitchFamily="34" charset="0"/>
            </a:rPr>
            <a:t> (weaker ~1000 </a:t>
          </a:r>
          <a:r>
            <a:rPr lang="en-US" sz="3800" dirty="0">
              <a:latin typeface="Symbol" pitchFamily="2" charset="2"/>
              <a:cs typeface="Arial" panose="020B0604020202020204" pitchFamily="34" charset="0"/>
            </a:rPr>
            <a:t>D</a:t>
          </a:r>
          <a:r>
            <a:rPr lang="en-US" sz="3800" dirty="0">
              <a:latin typeface="Arial" panose="020B0604020202020204" pitchFamily="34" charset="0"/>
              <a:cs typeface="Arial" panose="020B0604020202020204" pitchFamily="34" charset="0"/>
            </a:rPr>
            <a:t>cm⁻¹ peak).</a:t>
          </a:r>
          <a:endParaRPr lang="en-PK" sz="3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BBF570-27DE-4060-A2A8-C6CDB419A579}" type="parTrans" cxnId="{DB746594-E80D-4943-A706-EF868D960FD6}">
      <dgm:prSet/>
      <dgm:spPr/>
      <dgm:t>
        <a:bodyPr/>
        <a:lstStyle/>
        <a:p>
          <a:endParaRPr lang="en-PK" sz="3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A291E9-FF7F-4E4A-B0B8-DF4A150A0327}" type="sibTrans" cxnId="{DB746594-E80D-4943-A706-EF868D960FD6}">
      <dgm:prSet/>
      <dgm:spPr/>
      <dgm:t>
        <a:bodyPr/>
        <a:lstStyle/>
        <a:p>
          <a:endParaRPr lang="en-PK" sz="3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9A23FE-1053-45C2-8CE8-58403E8FA2ED}" type="pres">
      <dgm:prSet presAssocID="{0688A930-AD17-439E-AF40-2384E479DA0B}" presName="Name0" presStyleCnt="0">
        <dgm:presLayoutVars>
          <dgm:dir/>
          <dgm:resizeHandles val="exact"/>
        </dgm:presLayoutVars>
      </dgm:prSet>
      <dgm:spPr/>
    </dgm:pt>
    <dgm:pt modelId="{CF0D581A-DEE0-4272-AFBF-E70AEC84A22C}" type="pres">
      <dgm:prSet presAssocID="{825CFA8D-E01E-429F-BCB0-112B09202093}" presName="node" presStyleLbl="node1" presStyleIdx="0" presStyleCnt="4" custScaleX="146410" custScaleY="133100" custLinFactNeighborY="-7725">
        <dgm:presLayoutVars>
          <dgm:bulletEnabled val="1"/>
        </dgm:presLayoutVars>
      </dgm:prSet>
      <dgm:spPr/>
    </dgm:pt>
    <dgm:pt modelId="{0F075C55-DF05-4F3D-AFB4-3FA1FC139698}" type="pres">
      <dgm:prSet presAssocID="{3B39A7CF-C7FA-4ED7-80AC-6B44B54A6416}" presName="sibTrans" presStyleLbl="sibTrans1D1" presStyleIdx="0" presStyleCnt="3"/>
      <dgm:spPr/>
    </dgm:pt>
    <dgm:pt modelId="{C8BED00D-E167-48C3-8656-BB4AD2A1BA26}" type="pres">
      <dgm:prSet presAssocID="{3B39A7CF-C7FA-4ED7-80AC-6B44B54A6416}" presName="connectorText" presStyleLbl="sibTrans1D1" presStyleIdx="0" presStyleCnt="3"/>
      <dgm:spPr/>
    </dgm:pt>
    <dgm:pt modelId="{1C4C209F-412C-40D3-B75D-1AB6333DA151}" type="pres">
      <dgm:prSet presAssocID="{CF96D2E5-F94C-42AD-BBEE-C951F631648A}" presName="node" presStyleLbl="node1" presStyleIdx="1" presStyleCnt="4" custScaleX="146410" custScaleY="133100" custLinFactNeighborY="-7725">
        <dgm:presLayoutVars>
          <dgm:bulletEnabled val="1"/>
        </dgm:presLayoutVars>
      </dgm:prSet>
      <dgm:spPr/>
    </dgm:pt>
    <dgm:pt modelId="{7BC279D0-919B-463A-A35B-53FDBCF7C5A3}" type="pres">
      <dgm:prSet presAssocID="{154CE834-BE9F-464F-AB00-C94D5243F22A}" presName="sibTrans" presStyleLbl="sibTrans1D1" presStyleIdx="1" presStyleCnt="3"/>
      <dgm:spPr/>
    </dgm:pt>
    <dgm:pt modelId="{27116069-41F7-4CEA-B757-B55F3C24CAB8}" type="pres">
      <dgm:prSet presAssocID="{154CE834-BE9F-464F-AB00-C94D5243F22A}" presName="connectorText" presStyleLbl="sibTrans1D1" presStyleIdx="1" presStyleCnt="3"/>
      <dgm:spPr/>
    </dgm:pt>
    <dgm:pt modelId="{27A52B70-ED0B-4FBC-93E9-722CDADB8151}" type="pres">
      <dgm:prSet presAssocID="{40D0BF44-0C2F-4144-8DEA-5AB1921C3738}" presName="node" presStyleLbl="node1" presStyleIdx="2" presStyleCnt="4" custScaleX="146410" custScaleY="133100" custLinFactNeighborY="-7725">
        <dgm:presLayoutVars>
          <dgm:bulletEnabled val="1"/>
        </dgm:presLayoutVars>
      </dgm:prSet>
      <dgm:spPr/>
    </dgm:pt>
    <dgm:pt modelId="{31A080F4-8277-43D9-A681-D73539BE047C}" type="pres">
      <dgm:prSet presAssocID="{82B052BE-B466-4E71-BD5A-3F1F145692E3}" presName="sibTrans" presStyleLbl="sibTrans1D1" presStyleIdx="2" presStyleCnt="3"/>
      <dgm:spPr/>
    </dgm:pt>
    <dgm:pt modelId="{2257D7F3-9B72-49CB-8ADF-DC3B6AB13070}" type="pres">
      <dgm:prSet presAssocID="{82B052BE-B466-4E71-BD5A-3F1F145692E3}" presName="connectorText" presStyleLbl="sibTrans1D1" presStyleIdx="2" presStyleCnt="3"/>
      <dgm:spPr/>
    </dgm:pt>
    <dgm:pt modelId="{24F3CE42-950C-4DC9-8565-8D2EAAF4F1BA}" type="pres">
      <dgm:prSet presAssocID="{9AE02861-8F36-4256-BFA4-7A8E5C1A1331}" presName="node" presStyleLbl="node1" presStyleIdx="3" presStyleCnt="4" custScaleX="146410" custScaleY="133100" custLinFactNeighborY="-7725">
        <dgm:presLayoutVars>
          <dgm:bulletEnabled val="1"/>
        </dgm:presLayoutVars>
      </dgm:prSet>
      <dgm:spPr/>
    </dgm:pt>
  </dgm:ptLst>
  <dgm:cxnLst>
    <dgm:cxn modelId="{36504520-2E05-4ED9-8A59-F03B552D56D3}" type="presOf" srcId="{82B052BE-B466-4E71-BD5A-3F1F145692E3}" destId="{31A080F4-8277-43D9-A681-D73539BE047C}" srcOrd="0" destOrd="0" presId="urn:microsoft.com/office/officeart/2005/8/layout/bProcess3"/>
    <dgm:cxn modelId="{CB3E102F-5C6D-48DE-A986-D2C3FD98565F}" type="presOf" srcId="{82B052BE-B466-4E71-BD5A-3F1F145692E3}" destId="{2257D7F3-9B72-49CB-8ADF-DC3B6AB13070}" srcOrd="1" destOrd="0" presId="urn:microsoft.com/office/officeart/2005/8/layout/bProcess3"/>
    <dgm:cxn modelId="{8EEA5E3A-33CB-45E1-B074-9269D63DDC17}" type="presOf" srcId="{825CFA8D-E01E-429F-BCB0-112B09202093}" destId="{CF0D581A-DEE0-4272-AFBF-E70AEC84A22C}" srcOrd="0" destOrd="0" presId="urn:microsoft.com/office/officeart/2005/8/layout/bProcess3"/>
    <dgm:cxn modelId="{5FAE3944-A9FD-4347-8552-76B4ED7E93E0}" type="presOf" srcId="{0688A930-AD17-439E-AF40-2384E479DA0B}" destId="{149A23FE-1053-45C2-8CE8-58403E8FA2ED}" srcOrd="0" destOrd="0" presId="urn:microsoft.com/office/officeart/2005/8/layout/bProcess3"/>
    <dgm:cxn modelId="{05FF3151-6E08-4F8D-94CC-3C00C95F2E3C}" type="presOf" srcId="{154CE834-BE9F-464F-AB00-C94D5243F22A}" destId="{7BC279D0-919B-463A-A35B-53FDBCF7C5A3}" srcOrd="0" destOrd="0" presId="urn:microsoft.com/office/officeart/2005/8/layout/bProcess3"/>
    <dgm:cxn modelId="{C7433E58-F4C0-4C3D-9F2A-075BFF158B56}" type="presOf" srcId="{9AE02861-8F36-4256-BFA4-7A8E5C1A1331}" destId="{24F3CE42-950C-4DC9-8565-8D2EAAF4F1BA}" srcOrd="0" destOrd="0" presId="urn:microsoft.com/office/officeart/2005/8/layout/bProcess3"/>
    <dgm:cxn modelId="{F0073C62-4C63-4456-8888-4E2CD1935282}" type="presOf" srcId="{3B39A7CF-C7FA-4ED7-80AC-6B44B54A6416}" destId="{0F075C55-DF05-4F3D-AFB4-3FA1FC139698}" srcOrd="0" destOrd="0" presId="urn:microsoft.com/office/officeart/2005/8/layout/bProcess3"/>
    <dgm:cxn modelId="{A43EC264-B265-4553-B14E-D82DDB0E277D}" type="presOf" srcId="{154CE834-BE9F-464F-AB00-C94D5243F22A}" destId="{27116069-41F7-4CEA-B757-B55F3C24CAB8}" srcOrd="1" destOrd="0" presId="urn:microsoft.com/office/officeart/2005/8/layout/bProcess3"/>
    <dgm:cxn modelId="{6F2B2B6C-E56A-41E3-A662-DD23A37111FC}" srcId="{0688A930-AD17-439E-AF40-2384E479DA0B}" destId="{825CFA8D-E01E-429F-BCB0-112B09202093}" srcOrd="0" destOrd="0" parTransId="{D1BC4C64-0B9B-43E5-B6FF-FB7D382B7D30}" sibTransId="{3B39A7CF-C7FA-4ED7-80AC-6B44B54A6416}"/>
    <dgm:cxn modelId="{DB746594-E80D-4943-A706-EF868D960FD6}" srcId="{0688A930-AD17-439E-AF40-2384E479DA0B}" destId="{9AE02861-8F36-4256-BFA4-7A8E5C1A1331}" srcOrd="3" destOrd="0" parTransId="{04BBF570-27DE-4060-A2A8-C6CDB419A579}" sibTransId="{D7A291E9-FF7F-4E4A-B0B8-DF4A150A0327}"/>
    <dgm:cxn modelId="{9C5848AB-54A2-42D9-854D-37BC2E29A53B}" type="presOf" srcId="{40D0BF44-0C2F-4144-8DEA-5AB1921C3738}" destId="{27A52B70-ED0B-4FBC-93E9-722CDADB8151}" srcOrd="0" destOrd="0" presId="urn:microsoft.com/office/officeart/2005/8/layout/bProcess3"/>
    <dgm:cxn modelId="{6EB2FBC9-F497-4991-9061-66C8E4FB2FAC}" type="presOf" srcId="{3B39A7CF-C7FA-4ED7-80AC-6B44B54A6416}" destId="{C8BED00D-E167-48C3-8656-BB4AD2A1BA26}" srcOrd="1" destOrd="0" presId="urn:microsoft.com/office/officeart/2005/8/layout/bProcess3"/>
    <dgm:cxn modelId="{7B2FF3D2-5115-489B-AE17-03726DD431C5}" srcId="{0688A930-AD17-439E-AF40-2384E479DA0B}" destId="{40D0BF44-0C2F-4144-8DEA-5AB1921C3738}" srcOrd="2" destOrd="0" parTransId="{38ACE1AF-4F92-478D-8AE8-C801646464F1}" sibTransId="{82B052BE-B466-4E71-BD5A-3F1F145692E3}"/>
    <dgm:cxn modelId="{0931EAD9-36FB-4DA3-B875-EFB89F71DBC3}" type="presOf" srcId="{CF96D2E5-F94C-42AD-BBEE-C951F631648A}" destId="{1C4C209F-412C-40D3-B75D-1AB6333DA151}" srcOrd="0" destOrd="0" presId="urn:microsoft.com/office/officeart/2005/8/layout/bProcess3"/>
    <dgm:cxn modelId="{71F61CE3-73FA-4F41-A28E-D8DE56E6D967}" srcId="{0688A930-AD17-439E-AF40-2384E479DA0B}" destId="{CF96D2E5-F94C-42AD-BBEE-C951F631648A}" srcOrd="1" destOrd="0" parTransId="{C163AE44-F79D-467C-82AE-01BDFC1EA5E1}" sibTransId="{154CE834-BE9F-464F-AB00-C94D5243F22A}"/>
    <dgm:cxn modelId="{B8066FB6-5C52-4C4B-8D3A-B688BEEB92CF}" type="presParOf" srcId="{149A23FE-1053-45C2-8CE8-58403E8FA2ED}" destId="{CF0D581A-DEE0-4272-AFBF-E70AEC84A22C}" srcOrd="0" destOrd="0" presId="urn:microsoft.com/office/officeart/2005/8/layout/bProcess3"/>
    <dgm:cxn modelId="{E0F76F5A-B12F-457A-A18F-5DAE2E2AD3C2}" type="presParOf" srcId="{149A23FE-1053-45C2-8CE8-58403E8FA2ED}" destId="{0F075C55-DF05-4F3D-AFB4-3FA1FC139698}" srcOrd="1" destOrd="0" presId="urn:microsoft.com/office/officeart/2005/8/layout/bProcess3"/>
    <dgm:cxn modelId="{06664927-DD61-47BE-9CD0-3D0AD5130964}" type="presParOf" srcId="{0F075C55-DF05-4F3D-AFB4-3FA1FC139698}" destId="{C8BED00D-E167-48C3-8656-BB4AD2A1BA26}" srcOrd="0" destOrd="0" presId="urn:microsoft.com/office/officeart/2005/8/layout/bProcess3"/>
    <dgm:cxn modelId="{A5078387-7FC2-447E-B319-CBB30C00F5F6}" type="presParOf" srcId="{149A23FE-1053-45C2-8CE8-58403E8FA2ED}" destId="{1C4C209F-412C-40D3-B75D-1AB6333DA151}" srcOrd="2" destOrd="0" presId="urn:microsoft.com/office/officeart/2005/8/layout/bProcess3"/>
    <dgm:cxn modelId="{7BEB7CB8-265D-45FE-AFAA-5F0B7E8F1503}" type="presParOf" srcId="{149A23FE-1053-45C2-8CE8-58403E8FA2ED}" destId="{7BC279D0-919B-463A-A35B-53FDBCF7C5A3}" srcOrd="3" destOrd="0" presId="urn:microsoft.com/office/officeart/2005/8/layout/bProcess3"/>
    <dgm:cxn modelId="{DEBB6775-729E-493F-9599-6AF1D54E583A}" type="presParOf" srcId="{7BC279D0-919B-463A-A35B-53FDBCF7C5A3}" destId="{27116069-41F7-4CEA-B757-B55F3C24CAB8}" srcOrd="0" destOrd="0" presId="urn:microsoft.com/office/officeart/2005/8/layout/bProcess3"/>
    <dgm:cxn modelId="{05C0AE83-A297-44EE-8EB3-B6B129D8A2D9}" type="presParOf" srcId="{149A23FE-1053-45C2-8CE8-58403E8FA2ED}" destId="{27A52B70-ED0B-4FBC-93E9-722CDADB8151}" srcOrd="4" destOrd="0" presId="urn:microsoft.com/office/officeart/2005/8/layout/bProcess3"/>
    <dgm:cxn modelId="{C5E9DA1A-D769-4572-A48F-AFF0EB3F14CB}" type="presParOf" srcId="{149A23FE-1053-45C2-8CE8-58403E8FA2ED}" destId="{31A080F4-8277-43D9-A681-D73539BE047C}" srcOrd="5" destOrd="0" presId="urn:microsoft.com/office/officeart/2005/8/layout/bProcess3"/>
    <dgm:cxn modelId="{5E4CE1D0-D024-449C-B129-60DDAF23AC92}" type="presParOf" srcId="{31A080F4-8277-43D9-A681-D73539BE047C}" destId="{2257D7F3-9B72-49CB-8ADF-DC3B6AB13070}" srcOrd="0" destOrd="0" presId="urn:microsoft.com/office/officeart/2005/8/layout/bProcess3"/>
    <dgm:cxn modelId="{1AFAFA8B-1CF2-4527-8E86-1481AFD52F0E}" type="presParOf" srcId="{149A23FE-1053-45C2-8CE8-58403E8FA2ED}" destId="{24F3CE42-950C-4DC9-8565-8D2EAAF4F1BA}" srcOrd="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075C55-DF05-4F3D-AFB4-3FA1FC139698}">
      <dsp:nvSpPr>
        <dsp:cNvPr id="0" name=""/>
        <dsp:cNvSpPr/>
      </dsp:nvSpPr>
      <dsp:spPr>
        <a:xfrm>
          <a:off x="5013811" y="1919165"/>
          <a:ext cx="7558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755871" y="4572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PK" sz="3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72085" y="1960949"/>
        <a:ext cx="39323" cy="7872"/>
      </dsp:txXfrm>
    </dsp:sp>
    <dsp:sp modelId="{CF0D581A-DEE0-4272-AFBF-E70AEC84A22C}">
      <dsp:nvSpPr>
        <dsp:cNvPr id="0" name=""/>
        <dsp:cNvSpPr/>
      </dsp:nvSpPr>
      <dsp:spPr>
        <a:xfrm>
          <a:off x="9203" y="599501"/>
          <a:ext cx="5006407" cy="273076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270256" rIns="270256" bIns="270256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b="1" kern="1200" dirty="0">
              <a:latin typeface="Arial" panose="020B0604020202020204" pitchFamily="34" charset="0"/>
              <a:cs typeface="Arial" panose="020B0604020202020204" pitchFamily="34" charset="0"/>
            </a:rPr>
            <a:t>Olivine</a:t>
          </a:r>
          <a:r>
            <a:rPr lang="en-US" sz="3800" kern="1200" dirty="0">
              <a:latin typeface="Arial" panose="020B0604020202020204" pitchFamily="34" charset="0"/>
              <a:cs typeface="Arial" panose="020B0604020202020204" pitchFamily="34" charset="0"/>
            </a:rPr>
            <a:t> (dominant bands ~845 &amp; 820 </a:t>
          </a:r>
          <a:r>
            <a:rPr lang="en-US" sz="3800" kern="1200" dirty="0">
              <a:latin typeface="Symbol" pitchFamily="2" charset="2"/>
              <a:cs typeface="Arial" panose="020B0604020202020204" pitchFamily="34" charset="0"/>
            </a:rPr>
            <a:t>D</a:t>
          </a:r>
          <a:r>
            <a:rPr lang="en-US" sz="3800" kern="1200" dirty="0">
              <a:latin typeface="Arial" panose="020B0604020202020204" pitchFamily="34" charset="0"/>
              <a:cs typeface="Arial" panose="020B0604020202020204" pitchFamily="34" charset="0"/>
            </a:rPr>
            <a:t>cm⁻¹; small at 912 </a:t>
          </a:r>
          <a:r>
            <a:rPr lang="en-US" sz="3800" kern="1200" dirty="0">
              <a:latin typeface="Symbol" pitchFamily="2" charset="2"/>
              <a:cs typeface="Arial" panose="020B0604020202020204" pitchFamily="34" charset="0"/>
            </a:rPr>
            <a:t>D</a:t>
          </a:r>
          <a:r>
            <a:rPr lang="en-US" sz="3800" kern="1200" dirty="0">
              <a:latin typeface="Arial" panose="020B0604020202020204" pitchFamily="34" charset="0"/>
              <a:cs typeface="Arial" panose="020B0604020202020204" pitchFamily="34" charset="0"/>
            </a:rPr>
            <a:t>cm⁻¹).</a:t>
          </a:r>
          <a:endParaRPr lang="en-PK" sz="3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203" y="599501"/>
        <a:ext cx="5006407" cy="2730767"/>
      </dsp:txXfrm>
    </dsp:sp>
    <dsp:sp modelId="{7BC279D0-919B-463A-A35B-53FDBCF7C5A3}">
      <dsp:nvSpPr>
        <dsp:cNvPr id="0" name=""/>
        <dsp:cNvSpPr/>
      </dsp:nvSpPr>
      <dsp:spPr>
        <a:xfrm>
          <a:off x="2512407" y="3328469"/>
          <a:ext cx="5792879" cy="755871"/>
        </a:xfrm>
        <a:custGeom>
          <a:avLst/>
          <a:gdLst/>
          <a:ahLst/>
          <a:cxnLst/>
          <a:rect l="0" t="0" r="0" b="0"/>
          <a:pathLst>
            <a:path>
              <a:moveTo>
                <a:pt x="5792879" y="0"/>
              </a:moveTo>
              <a:lnTo>
                <a:pt x="5792879" y="395035"/>
              </a:lnTo>
              <a:lnTo>
                <a:pt x="0" y="395035"/>
              </a:lnTo>
              <a:lnTo>
                <a:pt x="0" y="755871"/>
              </a:lnTo>
            </a:path>
          </a:pathLst>
        </a:custGeom>
        <a:noFill/>
        <a:ln w="12700" cap="flat" cmpd="sng" algn="ctr">
          <a:solidFill>
            <a:schemeClr val="accent3">
              <a:hueOff val="2058582"/>
              <a:satOff val="12356"/>
              <a:lumOff val="9413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PK" sz="3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62696" y="3702469"/>
        <a:ext cx="292301" cy="7872"/>
      </dsp:txXfrm>
    </dsp:sp>
    <dsp:sp modelId="{1C4C209F-412C-40D3-B75D-1AB6333DA151}">
      <dsp:nvSpPr>
        <dsp:cNvPr id="0" name=""/>
        <dsp:cNvSpPr/>
      </dsp:nvSpPr>
      <dsp:spPr>
        <a:xfrm>
          <a:off x="5802082" y="599501"/>
          <a:ext cx="5006407" cy="2730767"/>
        </a:xfrm>
        <a:prstGeom prst="rect">
          <a:avLst/>
        </a:prstGeom>
        <a:solidFill>
          <a:schemeClr val="accent3">
            <a:hueOff val="1372388"/>
            <a:satOff val="8237"/>
            <a:lumOff val="627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270256" rIns="270256" bIns="270256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b="1" kern="1200" dirty="0">
              <a:latin typeface="Arial" panose="020B0604020202020204" pitchFamily="34" charset="0"/>
              <a:cs typeface="Arial" panose="020B0604020202020204" pitchFamily="34" charset="0"/>
            </a:rPr>
            <a:t>Pyroxene</a:t>
          </a:r>
          <a:r>
            <a:rPr lang="en-US" sz="3800" kern="1200" dirty="0">
              <a:latin typeface="Arial" panose="020B0604020202020204" pitchFamily="34" charset="0"/>
              <a:cs typeface="Arial" panose="020B0604020202020204" pitchFamily="34" charset="0"/>
            </a:rPr>
            <a:t> (dominant ~1006 </a:t>
          </a:r>
          <a:r>
            <a:rPr lang="en-US" sz="3800" kern="1200" dirty="0">
              <a:latin typeface="Symbol" pitchFamily="2" charset="2"/>
              <a:cs typeface="Arial" panose="020B0604020202020204" pitchFamily="34" charset="0"/>
            </a:rPr>
            <a:t>D</a:t>
          </a:r>
          <a:r>
            <a:rPr lang="en-US" sz="3800" kern="1200" dirty="0">
              <a:latin typeface="Arial" panose="020B0604020202020204" pitchFamily="34" charset="0"/>
              <a:cs typeface="Arial" panose="020B0604020202020204" pitchFamily="34" charset="0"/>
            </a:rPr>
            <a:t>cm⁻¹, doublet near 687 </a:t>
          </a:r>
          <a:r>
            <a:rPr lang="en-US" sz="3800" kern="1200" dirty="0">
              <a:latin typeface="Symbol" pitchFamily="2" charset="2"/>
              <a:cs typeface="Arial" panose="020B0604020202020204" pitchFamily="34" charset="0"/>
            </a:rPr>
            <a:t>D</a:t>
          </a:r>
          <a:r>
            <a:rPr lang="en-US" sz="3800" kern="1200" dirty="0">
              <a:latin typeface="Arial" panose="020B0604020202020204" pitchFamily="34" charset="0"/>
              <a:cs typeface="Arial" panose="020B0604020202020204" pitchFamily="34" charset="0"/>
            </a:rPr>
            <a:t>cm⁻¹; likely clinoenstatite).</a:t>
          </a:r>
          <a:endParaRPr lang="en-PK" sz="3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02082" y="599501"/>
        <a:ext cx="5006407" cy="2730767"/>
      </dsp:txXfrm>
    </dsp:sp>
    <dsp:sp modelId="{31A080F4-8277-43D9-A681-D73539BE047C}">
      <dsp:nvSpPr>
        <dsp:cNvPr id="0" name=""/>
        <dsp:cNvSpPr/>
      </dsp:nvSpPr>
      <dsp:spPr>
        <a:xfrm>
          <a:off x="5013811" y="5436405"/>
          <a:ext cx="7558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755871" y="45720"/>
              </a:lnTo>
            </a:path>
          </a:pathLst>
        </a:custGeom>
        <a:noFill/>
        <a:ln w="12700" cap="flat" cmpd="sng" algn="ctr">
          <a:solidFill>
            <a:schemeClr val="accent3">
              <a:hueOff val="4117163"/>
              <a:satOff val="24712"/>
              <a:lumOff val="18825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PK" sz="3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72085" y="5478188"/>
        <a:ext cx="39323" cy="7872"/>
      </dsp:txXfrm>
    </dsp:sp>
    <dsp:sp modelId="{27A52B70-ED0B-4FBC-93E9-722CDADB8151}">
      <dsp:nvSpPr>
        <dsp:cNvPr id="0" name=""/>
        <dsp:cNvSpPr/>
      </dsp:nvSpPr>
      <dsp:spPr>
        <a:xfrm>
          <a:off x="9203" y="4116741"/>
          <a:ext cx="5006407" cy="2730767"/>
        </a:xfrm>
        <a:prstGeom prst="rect">
          <a:avLst/>
        </a:prstGeom>
        <a:solidFill>
          <a:schemeClr val="accent3">
            <a:hueOff val="2744775"/>
            <a:satOff val="16475"/>
            <a:lumOff val="1255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270256" rIns="270256" bIns="270256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b="1" kern="1200" dirty="0">
              <a:latin typeface="Arial" panose="020B0604020202020204" pitchFamily="34" charset="0"/>
              <a:cs typeface="Arial" panose="020B0604020202020204" pitchFamily="34" charset="0"/>
            </a:rPr>
            <a:t>Chromite</a:t>
          </a:r>
          <a:r>
            <a:rPr lang="en-US" sz="3800" kern="1200" dirty="0">
              <a:latin typeface="Arial" panose="020B0604020202020204" pitchFamily="34" charset="0"/>
              <a:cs typeface="Arial" panose="020B0604020202020204" pitchFamily="34" charset="0"/>
            </a:rPr>
            <a:t> (broad ~678 </a:t>
          </a:r>
          <a:r>
            <a:rPr lang="en-US" sz="3800" kern="1200" dirty="0">
              <a:latin typeface="Symbol" pitchFamily="2" charset="2"/>
              <a:cs typeface="Arial" panose="020B0604020202020204" pitchFamily="34" charset="0"/>
            </a:rPr>
            <a:t>D</a:t>
          </a:r>
          <a:r>
            <a:rPr lang="en-US" sz="3800" kern="1200" dirty="0">
              <a:latin typeface="Arial" panose="020B0604020202020204" pitchFamily="34" charset="0"/>
              <a:cs typeface="Arial" panose="020B0604020202020204" pitchFamily="34" charset="0"/>
            </a:rPr>
            <a:t>cm⁻¹ plus smaller peaks; consistent with Cr enrichment).</a:t>
          </a:r>
          <a:endParaRPr lang="en-PK" sz="3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203" y="4116741"/>
        <a:ext cx="5006407" cy="2730767"/>
      </dsp:txXfrm>
    </dsp:sp>
    <dsp:sp modelId="{24F3CE42-950C-4DC9-8565-8D2EAAF4F1BA}">
      <dsp:nvSpPr>
        <dsp:cNvPr id="0" name=""/>
        <dsp:cNvSpPr/>
      </dsp:nvSpPr>
      <dsp:spPr>
        <a:xfrm>
          <a:off x="5802082" y="4116741"/>
          <a:ext cx="5006407" cy="2730767"/>
        </a:xfrm>
        <a:prstGeom prst="rect">
          <a:avLst/>
        </a:prstGeom>
        <a:solidFill>
          <a:schemeClr val="accent3">
            <a:hueOff val="4117163"/>
            <a:satOff val="24712"/>
            <a:lumOff val="1882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256" tIns="270256" rIns="270256" bIns="270256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b="1" kern="1200" dirty="0">
              <a:latin typeface="Arial" panose="020B0604020202020204" pitchFamily="34" charset="0"/>
              <a:cs typeface="Arial" panose="020B0604020202020204" pitchFamily="34" charset="0"/>
            </a:rPr>
            <a:t>Fine-grained pyroxene</a:t>
          </a:r>
          <a:r>
            <a:rPr lang="en-US" sz="3800" kern="1200" dirty="0">
              <a:latin typeface="Arial" panose="020B0604020202020204" pitchFamily="34" charset="0"/>
              <a:cs typeface="Arial" panose="020B0604020202020204" pitchFamily="34" charset="0"/>
            </a:rPr>
            <a:t> (weaker ~1000 </a:t>
          </a:r>
          <a:r>
            <a:rPr lang="en-US" sz="3800" kern="1200" dirty="0">
              <a:latin typeface="Symbol" pitchFamily="2" charset="2"/>
              <a:cs typeface="Arial" panose="020B0604020202020204" pitchFamily="34" charset="0"/>
            </a:rPr>
            <a:t>D</a:t>
          </a:r>
          <a:r>
            <a:rPr lang="en-US" sz="3800" kern="1200" dirty="0">
              <a:latin typeface="Arial" panose="020B0604020202020204" pitchFamily="34" charset="0"/>
              <a:cs typeface="Arial" panose="020B0604020202020204" pitchFamily="34" charset="0"/>
            </a:rPr>
            <a:t>cm⁻¹ peak).</a:t>
          </a:r>
          <a:endParaRPr lang="en-PK" sz="3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02082" y="4116741"/>
        <a:ext cx="5006407" cy="27307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5985936"/>
            <a:ext cx="31089600" cy="12733867"/>
          </a:xfrm>
        </p:spPr>
        <p:txBody>
          <a:bodyPr anchor="b"/>
          <a:lstStyle>
            <a:lvl1pPr algn="ctr">
              <a:defRPr sz="2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19210869"/>
            <a:ext cx="27432000" cy="8830731"/>
          </a:xfrm>
        </p:spPr>
        <p:txBody>
          <a:bodyPr/>
          <a:lstStyle>
            <a:lvl1pPr marL="0" indent="0" algn="ctr">
              <a:buNone/>
              <a:defRPr sz="9600"/>
            </a:lvl1pPr>
            <a:lvl2pPr marL="1828800" indent="0" algn="ctr">
              <a:buNone/>
              <a:defRPr sz="8000"/>
            </a:lvl2pPr>
            <a:lvl3pPr marL="3657600" indent="0" algn="ctr">
              <a:buNone/>
              <a:defRPr sz="7200"/>
            </a:lvl3pPr>
            <a:lvl4pPr marL="5486400" indent="0" algn="ctr">
              <a:buNone/>
              <a:defRPr sz="6400"/>
            </a:lvl4pPr>
            <a:lvl5pPr marL="7315200" indent="0" algn="ctr">
              <a:buNone/>
              <a:defRPr sz="6400"/>
            </a:lvl5pPr>
            <a:lvl6pPr marL="9144000" indent="0" algn="ctr">
              <a:buNone/>
              <a:defRPr sz="6400"/>
            </a:lvl6pPr>
            <a:lvl7pPr marL="10972800" indent="0" algn="ctr">
              <a:buNone/>
              <a:defRPr sz="6400"/>
            </a:lvl7pPr>
            <a:lvl8pPr marL="12801600" indent="0" algn="ctr">
              <a:buNone/>
              <a:defRPr sz="6400"/>
            </a:lvl8pPr>
            <a:lvl9pPr marL="14630400" indent="0" algn="ctr">
              <a:buNone/>
              <a:defRPr sz="64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FC66-7235-4C43-B391-92C49D90110C}" type="datetimeFigureOut">
              <a:rPr lang="en-PK" smtClean="0"/>
              <a:t>3/6/26</a:t>
            </a:fld>
            <a:endParaRPr lang="en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DA55E-877C-4A42-A4EF-5B6757771434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406164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FC66-7235-4C43-B391-92C49D90110C}" type="datetimeFigureOut">
              <a:rPr lang="en-PK" smtClean="0"/>
              <a:t>3/6/26</a:t>
            </a:fld>
            <a:endParaRPr lang="en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DA55E-877C-4A42-A4EF-5B6757771434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2943659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5552" y="9118611"/>
            <a:ext cx="31546800" cy="15214597"/>
          </a:xfrm>
        </p:spPr>
        <p:txBody>
          <a:bodyPr anchor="b"/>
          <a:lstStyle>
            <a:lvl1pPr>
              <a:defRPr sz="2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95552" y="24477144"/>
            <a:ext cx="31546800" cy="8000997"/>
          </a:xfrm>
        </p:spPr>
        <p:txBody>
          <a:bodyPr/>
          <a:lstStyle>
            <a:lvl1pPr marL="0" indent="0">
              <a:buNone/>
              <a:defRPr sz="9600">
                <a:solidFill>
                  <a:schemeClr val="tx1">
                    <a:tint val="82000"/>
                  </a:schemeClr>
                </a:solidFill>
              </a:defRPr>
            </a:lvl1pPr>
            <a:lvl2pPr marL="1828800" indent="0">
              <a:buNone/>
              <a:defRPr sz="8000">
                <a:solidFill>
                  <a:schemeClr val="tx1">
                    <a:tint val="82000"/>
                  </a:schemeClr>
                </a:solidFill>
              </a:defRPr>
            </a:lvl2pPr>
            <a:lvl3pPr marL="3657600" indent="0">
              <a:buNone/>
              <a:defRPr sz="7200">
                <a:solidFill>
                  <a:schemeClr val="tx1">
                    <a:tint val="82000"/>
                  </a:schemeClr>
                </a:solidFill>
              </a:defRPr>
            </a:lvl3pPr>
            <a:lvl4pPr marL="5486400" indent="0">
              <a:buNone/>
              <a:defRPr sz="6400">
                <a:solidFill>
                  <a:schemeClr val="tx1">
                    <a:tint val="82000"/>
                  </a:schemeClr>
                </a:solidFill>
              </a:defRPr>
            </a:lvl4pPr>
            <a:lvl5pPr marL="7315200" indent="0">
              <a:buNone/>
              <a:defRPr sz="6400">
                <a:solidFill>
                  <a:schemeClr val="tx1">
                    <a:tint val="82000"/>
                  </a:schemeClr>
                </a:solidFill>
              </a:defRPr>
            </a:lvl5pPr>
            <a:lvl6pPr marL="9144000" indent="0">
              <a:buNone/>
              <a:defRPr sz="6400">
                <a:solidFill>
                  <a:schemeClr val="tx1">
                    <a:tint val="82000"/>
                  </a:schemeClr>
                </a:solidFill>
              </a:defRPr>
            </a:lvl6pPr>
            <a:lvl7pPr marL="10972800" indent="0">
              <a:buNone/>
              <a:defRPr sz="6400">
                <a:solidFill>
                  <a:schemeClr val="tx1">
                    <a:tint val="82000"/>
                  </a:schemeClr>
                </a:solidFill>
              </a:defRPr>
            </a:lvl7pPr>
            <a:lvl8pPr marL="12801600" indent="0">
              <a:buNone/>
              <a:defRPr sz="6400">
                <a:solidFill>
                  <a:schemeClr val="tx1">
                    <a:tint val="82000"/>
                  </a:schemeClr>
                </a:solidFill>
              </a:defRPr>
            </a:lvl8pPr>
            <a:lvl9pPr marL="14630400" indent="0">
              <a:buNone/>
              <a:defRPr sz="64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FC66-7235-4C43-B391-92C49D90110C}" type="datetimeFigureOut">
              <a:rPr lang="en-PK" smtClean="0"/>
              <a:t>3/6/26</a:t>
            </a:fld>
            <a:endParaRPr lang="en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DA55E-877C-4A42-A4EF-5B6757771434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4094383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4600" y="9736667"/>
            <a:ext cx="15544800" cy="2320713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16600" y="9736667"/>
            <a:ext cx="15544800" cy="2320713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FC66-7235-4C43-B391-92C49D90110C}" type="datetimeFigureOut">
              <a:rPr lang="en-PK" smtClean="0"/>
              <a:t>3/6/26</a:t>
            </a:fld>
            <a:endParaRPr lang="en-P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DA55E-877C-4A42-A4EF-5B6757771434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2684653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1947342"/>
            <a:ext cx="31546800" cy="706966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9368" y="8966203"/>
            <a:ext cx="15473360" cy="4394197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9368" y="13360400"/>
            <a:ext cx="15473360" cy="1965113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16602" y="8966203"/>
            <a:ext cx="15549564" cy="4394197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16602" y="13360400"/>
            <a:ext cx="15549564" cy="1965113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FC66-7235-4C43-B391-92C49D90110C}" type="datetimeFigureOut">
              <a:rPr lang="en-PK" smtClean="0"/>
              <a:t>3/6/26</a:t>
            </a:fld>
            <a:endParaRPr lang="en-P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DA55E-877C-4A42-A4EF-5B6757771434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218359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FC66-7235-4C43-B391-92C49D90110C}" type="datetimeFigureOut">
              <a:rPr lang="en-PK" smtClean="0"/>
              <a:t>3/6/26</a:t>
            </a:fld>
            <a:endParaRPr lang="en-P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DA55E-877C-4A42-A4EF-5B6757771434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763763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FC66-7235-4C43-B391-92C49D90110C}" type="datetimeFigureOut">
              <a:rPr lang="en-PK" smtClean="0"/>
              <a:t>3/6/26</a:t>
            </a:fld>
            <a:endParaRPr lang="en-P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DA55E-877C-4A42-A4EF-5B6757771434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2638184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2438400"/>
            <a:ext cx="11796712" cy="8534400"/>
          </a:xfrm>
        </p:spPr>
        <p:txBody>
          <a:bodyPr anchor="b"/>
          <a:lstStyle>
            <a:lvl1pPr>
              <a:defRPr sz="1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49564" y="5266275"/>
            <a:ext cx="18516600" cy="25992667"/>
          </a:xfrm>
        </p:spPr>
        <p:txBody>
          <a:bodyPr/>
          <a:lstStyle>
            <a:lvl1pPr>
              <a:defRPr sz="12800"/>
            </a:lvl1pPr>
            <a:lvl2pPr>
              <a:defRPr sz="11200"/>
            </a:lvl2pPr>
            <a:lvl3pPr>
              <a:defRPr sz="96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10972800"/>
            <a:ext cx="11796712" cy="20328469"/>
          </a:xfrm>
        </p:spPr>
        <p:txBody>
          <a:bodyPr/>
          <a:lstStyle>
            <a:lvl1pPr marL="0" indent="0">
              <a:buNone/>
              <a:defRPr sz="6400"/>
            </a:lvl1pPr>
            <a:lvl2pPr marL="1828800" indent="0">
              <a:buNone/>
              <a:defRPr sz="5600"/>
            </a:lvl2pPr>
            <a:lvl3pPr marL="3657600" indent="0">
              <a:buNone/>
              <a:defRPr sz="4800"/>
            </a:lvl3pPr>
            <a:lvl4pPr marL="5486400" indent="0">
              <a:buNone/>
              <a:defRPr sz="4000"/>
            </a:lvl4pPr>
            <a:lvl5pPr marL="7315200" indent="0">
              <a:buNone/>
              <a:defRPr sz="4000"/>
            </a:lvl5pPr>
            <a:lvl6pPr marL="9144000" indent="0">
              <a:buNone/>
              <a:defRPr sz="4000"/>
            </a:lvl6pPr>
            <a:lvl7pPr marL="10972800" indent="0">
              <a:buNone/>
              <a:defRPr sz="4000"/>
            </a:lvl7pPr>
            <a:lvl8pPr marL="12801600" indent="0">
              <a:buNone/>
              <a:defRPr sz="4000"/>
            </a:lvl8pPr>
            <a:lvl9pPr marL="14630400" indent="0">
              <a:buNone/>
              <a:defRPr sz="4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FC66-7235-4C43-B391-92C49D90110C}" type="datetimeFigureOut">
              <a:rPr lang="en-PK" smtClean="0"/>
              <a:t>3/6/26</a:t>
            </a:fld>
            <a:endParaRPr lang="en-P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DA55E-877C-4A42-A4EF-5B6757771434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046657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9364" y="2438400"/>
            <a:ext cx="11796712" cy="8534400"/>
          </a:xfrm>
        </p:spPr>
        <p:txBody>
          <a:bodyPr anchor="b"/>
          <a:lstStyle>
            <a:lvl1pPr>
              <a:defRPr sz="1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549564" y="5266275"/>
            <a:ext cx="18516600" cy="25992667"/>
          </a:xfrm>
        </p:spPr>
        <p:txBody>
          <a:bodyPr anchor="t"/>
          <a:lstStyle>
            <a:lvl1pPr marL="0" indent="0">
              <a:buNone/>
              <a:defRPr sz="12800"/>
            </a:lvl1pPr>
            <a:lvl2pPr marL="1828800" indent="0">
              <a:buNone/>
              <a:defRPr sz="11200"/>
            </a:lvl2pPr>
            <a:lvl3pPr marL="3657600" indent="0">
              <a:buNone/>
              <a:defRPr sz="9600"/>
            </a:lvl3pPr>
            <a:lvl4pPr marL="5486400" indent="0">
              <a:buNone/>
              <a:defRPr sz="8000"/>
            </a:lvl4pPr>
            <a:lvl5pPr marL="7315200" indent="0">
              <a:buNone/>
              <a:defRPr sz="8000"/>
            </a:lvl5pPr>
            <a:lvl6pPr marL="9144000" indent="0">
              <a:buNone/>
              <a:defRPr sz="8000"/>
            </a:lvl6pPr>
            <a:lvl7pPr marL="10972800" indent="0">
              <a:buNone/>
              <a:defRPr sz="8000"/>
            </a:lvl7pPr>
            <a:lvl8pPr marL="12801600" indent="0">
              <a:buNone/>
              <a:defRPr sz="8000"/>
            </a:lvl8pPr>
            <a:lvl9pPr marL="14630400" indent="0">
              <a:buNone/>
              <a:defRPr sz="8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9364" y="10972800"/>
            <a:ext cx="11796712" cy="20328469"/>
          </a:xfrm>
        </p:spPr>
        <p:txBody>
          <a:bodyPr/>
          <a:lstStyle>
            <a:lvl1pPr marL="0" indent="0">
              <a:buNone/>
              <a:defRPr sz="6400"/>
            </a:lvl1pPr>
            <a:lvl2pPr marL="1828800" indent="0">
              <a:buNone/>
              <a:defRPr sz="5600"/>
            </a:lvl2pPr>
            <a:lvl3pPr marL="3657600" indent="0">
              <a:buNone/>
              <a:defRPr sz="4800"/>
            </a:lvl3pPr>
            <a:lvl4pPr marL="5486400" indent="0">
              <a:buNone/>
              <a:defRPr sz="4000"/>
            </a:lvl4pPr>
            <a:lvl5pPr marL="7315200" indent="0">
              <a:buNone/>
              <a:defRPr sz="4000"/>
            </a:lvl5pPr>
            <a:lvl6pPr marL="9144000" indent="0">
              <a:buNone/>
              <a:defRPr sz="4000"/>
            </a:lvl6pPr>
            <a:lvl7pPr marL="10972800" indent="0">
              <a:buNone/>
              <a:defRPr sz="4000"/>
            </a:lvl7pPr>
            <a:lvl8pPr marL="12801600" indent="0">
              <a:buNone/>
              <a:defRPr sz="4000"/>
            </a:lvl8pPr>
            <a:lvl9pPr marL="14630400" indent="0">
              <a:buNone/>
              <a:defRPr sz="4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FC66-7235-4C43-B391-92C49D90110C}" type="datetimeFigureOut">
              <a:rPr lang="en-PK" smtClean="0"/>
              <a:t>3/6/26</a:t>
            </a:fld>
            <a:endParaRPr lang="en-P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DA55E-877C-4A42-A4EF-5B6757771434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749682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FC66-7235-4C43-B391-92C49D90110C}" type="datetimeFigureOut">
              <a:rPr lang="en-PK" smtClean="0"/>
              <a:t>3/6/26</a:t>
            </a:fld>
            <a:endParaRPr lang="en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DA55E-877C-4A42-A4EF-5B6757771434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4251709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174702" y="1947334"/>
            <a:ext cx="7886700" cy="3099646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14602" y="1947334"/>
            <a:ext cx="23202900" cy="3099646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FC66-7235-4C43-B391-92C49D90110C}" type="datetimeFigureOut">
              <a:rPr lang="en-PK" smtClean="0"/>
              <a:t>3/6/26</a:t>
            </a:fld>
            <a:endParaRPr lang="en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DA55E-877C-4A42-A4EF-5B6757771434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1521276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1947342"/>
            <a:ext cx="31546800" cy="70696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4600" y="9736667"/>
            <a:ext cx="31546800" cy="23207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4600" y="33900542"/>
            <a:ext cx="8229600" cy="19473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8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D09FC66-7235-4C43-B391-92C49D90110C}" type="datetimeFigureOut">
              <a:rPr lang="en-PK" smtClean="0"/>
              <a:t>3/6/26</a:t>
            </a:fld>
            <a:endParaRPr lang="en-P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15800" y="33900542"/>
            <a:ext cx="12344400" cy="19473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8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P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5831800" y="33900542"/>
            <a:ext cx="8229600" cy="19473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8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02DA55E-877C-4A42-A4EF-5B6757771434}" type="slidenum">
              <a:rPr lang="en-PK" smtClean="0"/>
              <a:t>‹#›</a:t>
            </a:fld>
            <a:endParaRPr lang="en-PK"/>
          </a:p>
        </p:txBody>
      </p:sp>
    </p:spTree>
    <p:extLst>
      <p:ext uri="{BB962C8B-B14F-4D97-AF65-F5344CB8AC3E}">
        <p14:creationId xmlns:p14="http://schemas.microsoft.com/office/powerpoint/2010/main" val="3286807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657600" rtl="0" eaLnBrk="1" latinLnBrk="0" hangingPunct="1">
        <a:lnSpc>
          <a:spcPct val="90000"/>
        </a:lnSpc>
        <a:spcBef>
          <a:spcPct val="0"/>
        </a:spcBef>
        <a:buNone/>
        <a:defRPr sz="17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14400" indent="-914400" algn="l" defTabSz="3657600" rtl="0" eaLnBrk="1" latinLnBrk="0" hangingPunct="1">
        <a:lnSpc>
          <a:spcPct val="90000"/>
        </a:lnSpc>
        <a:spcBef>
          <a:spcPts val="4000"/>
        </a:spcBef>
        <a:buFont typeface="Arial" panose="020B0604020202020204" pitchFamily="34" charset="0"/>
        <a:buChar char="•"/>
        <a:defRPr sz="112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8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18872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37160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5544800" indent="-914400" algn="l" defTabSz="36576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1pPr>
      <a:lvl2pPr marL="1828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2pPr>
      <a:lvl3pPr marL="3657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486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73152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2801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4630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diagramColors" Target="../diagrams/colors1.xm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diagramQuickStyle" Target="../diagrams/quickStyle1.xml"/><Relationship Id="rId2" Type="http://schemas.openxmlformats.org/officeDocument/2006/relationships/image" Target="../media/image1.png"/><Relationship Id="rId16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diagramLayout" Target="../diagrams/layout1.xml"/><Relationship Id="rId5" Type="http://schemas.openxmlformats.org/officeDocument/2006/relationships/image" Target="../media/image4.png"/><Relationship Id="rId15" Type="http://schemas.openxmlformats.org/officeDocument/2006/relationships/image" Target="../media/image9.png"/><Relationship Id="rId10" Type="http://schemas.openxmlformats.org/officeDocument/2006/relationships/diagramData" Target="../diagrams/data1.xml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microsoft.com/office/2007/relationships/diagramDrawing" Target="../diagrams/drawin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68E6FDE-04A8-7B12-1F9D-390CB4AD3F97}"/>
              </a:ext>
            </a:extLst>
          </p:cNvPr>
          <p:cNvSpPr/>
          <p:nvPr/>
        </p:nvSpPr>
        <p:spPr>
          <a:xfrm>
            <a:off x="0" y="-2"/>
            <a:ext cx="36576000" cy="594528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77FD57-5691-3448-B8C1-A3B8C2BACCF7}"/>
              </a:ext>
            </a:extLst>
          </p:cNvPr>
          <p:cNvSpPr txBox="1"/>
          <p:nvPr/>
        </p:nvSpPr>
        <p:spPr>
          <a:xfrm>
            <a:off x="5959927" y="425069"/>
            <a:ext cx="2465614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7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latin typeface=" Fira Sans Regular"/>
                <a:ea typeface="Calibri" panose="020F0502020204030204" pitchFamily="34" charset="0"/>
                <a:cs typeface="Arial" panose="020B0604020202020204" pitchFamily="34" charset="0"/>
              </a:rPr>
              <a:t>MINERALOGY OF THE SAHARA 97037 METEORITE: INSIGHTS FROM PETROGRAPHY, EPMA, AND RAMAN SPECTROSCOPY</a:t>
            </a:r>
            <a:endParaRPr lang="en-PK" sz="7200" i="1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latin typeface=" Fira Sans Regular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CB1F26-142F-F1D6-67B0-BFE827FB8A1C}"/>
              </a:ext>
            </a:extLst>
          </p:cNvPr>
          <p:cNvSpPr txBox="1"/>
          <p:nvPr/>
        </p:nvSpPr>
        <p:spPr>
          <a:xfrm>
            <a:off x="7883785" y="2846672"/>
            <a:ext cx="20803216" cy="2859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 algn="ctr">
              <a:lnSpc>
                <a:spcPct val="114000"/>
              </a:lnSpc>
            </a:pPr>
            <a:r>
              <a:rPr lang="en-US" sz="4000" dirty="0">
                <a:solidFill>
                  <a:schemeClr val="bg1"/>
                </a:solidFill>
                <a:latin typeface=" Fira Sans Regular"/>
                <a:ea typeface="Calibri" panose="020F0502020204030204" pitchFamily="34" charset="0"/>
                <a:cs typeface="Calibri" panose="020F0502020204030204" pitchFamily="34" charset="0"/>
              </a:rPr>
              <a:t>Faruq Anjorin¹, Steven J. Jaret</a:t>
            </a:r>
            <a:r>
              <a:rPr lang="en-US" sz="4000" baseline="30000" dirty="0">
                <a:solidFill>
                  <a:schemeClr val="bg1"/>
                </a:solidFill>
                <a:latin typeface=" Fira Sans Regular"/>
                <a:ea typeface="Calibri" panose="020F0502020204030204" pitchFamily="34" charset="0"/>
                <a:cs typeface="Calibri" panose="020F0502020204030204" pitchFamily="34" charset="0"/>
              </a:rPr>
              <a:t>¹,²,³</a:t>
            </a:r>
            <a:r>
              <a:rPr lang="en-US" sz="4000" dirty="0">
                <a:solidFill>
                  <a:schemeClr val="bg1"/>
                </a:solidFill>
                <a:latin typeface=" Fira Sans Regular"/>
                <a:ea typeface="Calibri" panose="020F0502020204030204" pitchFamily="34" charset="0"/>
                <a:cs typeface="Calibri" panose="020F0502020204030204" pitchFamily="34" charset="0"/>
              </a:rPr>
              <a:t>, R. Davies⁴, M. Gemma²</a:t>
            </a:r>
          </a:p>
          <a:p>
            <a:pPr marL="0" lvl="1" algn="ctr">
              <a:lnSpc>
                <a:spcPct val="114000"/>
              </a:lnSpc>
            </a:pPr>
            <a:r>
              <a:rPr lang="en-US" sz="4000" dirty="0">
                <a:solidFill>
                  <a:schemeClr val="bg1"/>
                </a:solidFill>
                <a:latin typeface=" Fira Sans Regular"/>
                <a:ea typeface="Calibri" panose="020F0502020204030204" pitchFamily="34" charset="0"/>
                <a:cs typeface="Calibri" panose="020F0502020204030204" pitchFamily="34" charset="0"/>
              </a:rPr>
              <a:t>¹Dept. of Physical Sciences, Kingsborough Community College; ²Dept. Earth &amp; Planetary Sci., AMNH; ³CUNY Graduate Center; ⁴Queensborough Community College</a:t>
            </a:r>
          </a:p>
          <a:p>
            <a:pPr marL="0" lvl="1" algn="ctr">
              <a:lnSpc>
                <a:spcPct val="114000"/>
              </a:lnSpc>
            </a:pPr>
            <a:r>
              <a:rPr lang="en-US" sz="4000" dirty="0">
                <a:solidFill>
                  <a:schemeClr val="bg1"/>
                </a:solidFill>
                <a:latin typeface=" Fira Sans Regular"/>
                <a:ea typeface="Calibri" panose="020F0502020204030204" pitchFamily="34" charset="0"/>
                <a:cs typeface="Calibri" panose="020F0502020204030204" pitchFamily="34" charset="0"/>
              </a:rPr>
              <a:t>faruq.anjorin52@students.kbcc.cuny.edu</a:t>
            </a:r>
            <a:endParaRPr lang="en-PK" sz="4000" dirty="0">
              <a:solidFill>
                <a:schemeClr val="bg1"/>
              </a:solidFill>
              <a:latin typeface=" Fira Sans Regular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 descr="A logo with blue text&#10;&#10;AI-generated content may be incorrect.">
            <a:extLst>
              <a:ext uri="{FF2B5EF4-FFF2-40B4-BE49-F238E27FC236}">
                <a16:creationId xmlns:a16="http://schemas.microsoft.com/office/drawing/2014/main" id="{10959BAC-EFDC-616A-1889-DB132AE2D6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5300" y="1981535"/>
            <a:ext cx="5241471" cy="1940757"/>
          </a:xfrm>
          <a:prstGeom prst="rect">
            <a:avLst/>
          </a:prstGeom>
        </p:spPr>
      </p:pic>
      <p:pic>
        <p:nvPicPr>
          <p:cNvPr id="8" name="Picture 7" descr="A blue and orange sign with white text&#10;&#10;AI-generated content may be incorrect.">
            <a:extLst>
              <a:ext uri="{FF2B5EF4-FFF2-40B4-BE49-F238E27FC236}">
                <a16:creationId xmlns:a16="http://schemas.microsoft.com/office/drawing/2014/main" id="{4A8E3F93-2126-D4CD-BFBB-34DF5BD0C3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92" y="1148363"/>
            <a:ext cx="5686335" cy="360710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DA64E19-B35A-C20C-8190-13882B33A123}"/>
              </a:ext>
            </a:extLst>
          </p:cNvPr>
          <p:cNvSpPr/>
          <p:nvPr/>
        </p:nvSpPr>
        <p:spPr>
          <a:xfrm>
            <a:off x="359229" y="7158278"/>
            <a:ext cx="11515639" cy="11289378"/>
          </a:xfrm>
          <a:prstGeom prst="rect">
            <a:avLst/>
          </a:prstGeom>
          <a:solidFill>
            <a:srgbClr val="E7F0F9"/>
          </a:solidFill>
          <a:ln w="57150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 sz="27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BDDD3E-0600-C1A6-633D-7E8CCE6447B8}"/>
              </a:ext>
            </a:extLst>
          </p:cNvPr>
          <p:cNvSpPr/>
          <p:nvPr/>
        </p:nvSpPr>
        <p:spPr>
          <a:xfrm>
            <a:off x="909185" y="6431514"/>
            <a:ext cx="8453661" cy="112025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atin typeface=" Fira Sans Regular"/>
                <a:ea typeface="Calibri" panose="020F0502020204030204" pitchFamily="34" charset="0"/>
                <a:cs typeface="Arial" panose="020B0604020202020204" pitchFamily="34" charset="0"/>
              </a:rPr>
              <a:t>INTRODUCTION &amp; SAMPLE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B8B6B5F-8585-0FE2-DAED-49AC0120B8BB}"/>
              </a:ext>
            </a:extLst>
          </p:cNvPr>
          <p:cNvSpPr/>
          <p:nvPr/>
        </p:nvSpPr>
        <p:spPr>
          <a:xfrm>
            <a:off x="12306529" y="7158277"/>
            <a:ext cx="11957728" cy="26021377"/>
          </a:xfrm>
          <a:prstGeom prst="rect">
            <a:avLst/>
          </a:prstGeom>
          <a:solidFill>
            <a:srgbClr val="E7F0F9"/>
          </a:solidFill>
          <a:ln w="57150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 sz="270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04D5295-73B4-B715-94A0-81025B72BA80}"/>
              </a:ext>
            </a:extLst>
          </p:cNvPr>
          <p:cNvSpPr/>
          <p:nvPr/>
        </p:nvSpPr>
        <p:spPr>
          <a:xfrm>
            <a:off x="12856485" y="6431514"/>
            <a:ext cx="3177413" cy="112025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atin typeface=" Fira Sans Regular"/>
                <a:ea typeface="Calibri" panose="020F0502020204030204" pitchFamily="34" charset="0"/>
                <a:cs typeface="Arial" panose="020B0604020202020204" pitchFamily="34" charset="0"/>
              </a:rPr>
              <a:t>FIGURES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CF0EE15-5A93-C375-D107-50BE5C36F6C1}"/>
              </a:ext>
            </a:extLst>
          </p:cNvPr>
          <p:cNvSpPr/>
          <p:nvPr/>
        </p:nvSpPr>
        <p:spPr>
          <a:xfrm>
            <a:off x="24701132" y="7158278"/>
            <a:ext cx="11515639" cy="21649398"/>
          </a:xfrm>
          <a:prstGeom prst="rect">
            <a:avLst/>
          </a:prstGeom>
          <a:solidFill>
            <a:srgbClr val="E7F0F9"/>
          </a:solidFill>
          <a:ln w="57150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 sz="27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50DEFF8-DBB7-DF13-7A91-D47BC8662177}"/>
              </a:ext>
            </a:extLst>
          </p:cNvPr>
          <p:cNvSpPr/>
          <p:nvPr/>
        </p:nvSpPr>
        <p:spPr>
          <a:xfrm>
            <a:off x="25251088" y="6431514"/>
            <a:ext cx="8773098" cy="112025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atin typeface=" Fira Sans Regular"/>
                <a:ea typeface="Calibri" panose="020F0502020204030204" pitchFamily="34" charset="0"/>
                <a:cs typeface="Arial" panose="020B0604020202020204" pitchFamily="34" charset="0"/>
              </a:rPr>
              <a:t>RESULTS &amp; INTERPRETATION</a:t>
            </a:r>
          </a:p>
        </p:txBody>
      </p:sp>
      <p:sp>
        <p:nvSpPr>
          <p:cNvPr id="23" name="Rectangle 1">
            <a:extLst>
              <a:ext uri="{FF2B5EF4-FFF2-40B4-BE49-F238E27FC236}">
                <a16:creationId xmlns:a16="http://schemas.microsoft.com/office/drawing/2014/main" id="{B771F6E2-AD4E-AA63-2BB5-3F1070EB67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8457" y="7768324"/>
            <a:ext cx="11216511" cy="6401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PK" altLang="en-PK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Type &amp; significance:</a:t>
            </a:r>
            <a:r>
              <a:rPr kumimoji="0" lang="en-PK" altLang="en-PK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Sahara 97037 is an </a:t>
            </a:r>
            <a:r>
              <a:rPr kumimoji="0" lang="en-PK" altLang="en-PK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LL7 ordinary chondrite</a:t>
            </a:r>
            <a:r>
              <a:rPr kumimoji="0" lang="en-PK" altLang="en-PK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PK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-</a:t>
            </a:r>
            <a:r>
              <a:rPr kumimoji="0" lang="en-PK" altLang="en-PK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one of the most thermally processed LL chondrites; type 7 indicates near-complete erasure of original chondrule textures and intense parent-body heating. </a:t>
            </a:r>
          </a:p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PK" altLang="en-PK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Why study it:</a:t>
            </a:r>
            <a:r>
              <a:rPr kumimoji="0" lang="en-PK" altLang="en-PK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Type-7 meteorites give constraints on internal thermal structure and parent-body evolution that are otherwise poorly sampled.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CDC0481-A793-7687-92E1-17FCA806F849}"/>
              </a:ext>
            </a:extLst>
          </p:cNvPr>
          <p:cNvSpPr txBox="1"/>
          <p:nvPr/>
        </p:nvSpPr>
        <p:spPr>
          <a:xfrm>
            <a:off x="8028436" y="14386630"/>
            <a:ext cx="4011019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Figure 1</a:t>
            </a:r>
            <a:r>
              <a:rPr lang="en-US" sz="3200" b="1" i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Sahara 97037 Thin section showing a dark, continuous melt/shock vein crossing the host lithology.</a:t>
            </a:r>
            <a:endParaRPr lang="en-PK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FBD6049-C1C1-2700-B5A9-8410D0555F88}"/>
              </a:ext>
            </a:extLst>
          </p:cNvPr>
          <p:cNvSpPr/>
          <p:nvPr/>
        </p:nvSpPr>
        <p:spPr>
          <a:xfrm>
            <a:off x="359229" y="19725965"/>
            <a:ext cx="11515639" cy="4373321"/>
          </a:xfrm>
          <a:prstGeom prst="rect">
            <a:avLst/>
          </a:prstGeom>
          <a:solidFill>
            <a:srgbClr val="E7F0F9"/>
          </a:solidFill>
          <a:ln w="57150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 sz="27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893E2F8-BDB5-F77D-DAD3-E138162446E0}"/>
              </a:ext>
            </a:extLst>
          </p:cNvPr>
          <p:cNvSpPr/>
          <p:nvPr/>
        </p:nvSpPr>
        <p:spPr>
          <a:xfrm>
            <a:off x="909185" y="18999201"/>
            <a:ext cx="6576135" cy="112025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atin typeface=" Fira Sans Regular"/>
                <a:ea typeface="Calibri" panose="020F0502020204030204" pitchFamily="34" charset="0"/>
                <a:cs typeface="Arial" panose="020B0604020202020204" pitchFamily="34" charset="0"/>
              </a:rPr>
              <a:t>KEY OBSERVATIONS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03DDB0F-931B-1D67-D446-C90053FB4721}"/>
              </a:ext>
            </a:extLst>
          </p:cNvPr>
          <p:cNvSpPr/>
          <p:nvPr/>
        </p:nvSpPr>
        <p:spPr>
          <a:xfrm>
            <a:off x="718457" y="20248828"/>
            <a:ext cx="10842172" cy="3921711"/>
          </a:xfrm>
          <a:prstGeom prst="rect">
            <a:avLst/>
          </a:prstGeom>
        </p:spPr>
        <p:txBody>
          <a:bodyPr/>
          <a:lstStyle/>
          <a:p>
            <a:pPr marL="571500" lvl="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PK" sz="4000" b="0" i="0" baseline="0" dirty="0">
                <a:latin typeface="Arial" panose="020B0604020202020204" pitchFamily="34" charset="0"/>
                <a:cs typeface="Arial" panose="020B0604020202020204" pitchFamily="34" charset="0"/>
              </a:rPr>
              <a:t>Prominent </a:t>
            </a:r>
            <a:r>
              <a:rPr lang="en-PK" sz="4000" b="1" i="0" baseline="0" dirty="0">
                <a:latin typeface="Arial" panose="020B0604020202020204" pitchFamily="34" charset="0"/>
                <a:cs typeface="Arial" panose="020B0604020202020204" pitchFamily="34" charset="0"/>
              </a:rPr>
              <a:t>~2.9 mm dark vein</a:t>
            </a:r>
            <a:r>
              <a:rPr lang="en-PK" sz="4000" b="0" i="0" baseline="0" dirty="0">
                <a:latin typeface="Arial" panose="020B0604020202020204" pitchFamily="34" charset="0"/>
                <a:cs typeface="Arial" panose="020B0604020202020204" pitchFamily="34" charset="0"/>
              </a:rPr>
              <a:t> cutting olivine-dominated host. </a:t>
            </a:r>
            <a:endParaRPr lang="en-PK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lvl="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PK" sz="4000" b="0" i="0" baseline="0" dirty="0">
                <a:latin typeface="Arial" panose="020B0604020202020204" pitchFamily="34" charset="0"/>
                <a:cs typeface="Arial" panose="020B0604020202020204" pitchFamily="34" charset="0"/>
              </a:rPr>
              <a:t>Host shows granoblastic textures adjacent to vein, consistent with contact metamorphism.</a:t>
            </a:r>
            <a:r>
              <a:rPr lang="en-US" sz="4000" b="0" i="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0" i="0" dirty="0">
                <a:latin typeface="Arial" panose="020B0604020202020204" pitchFamily="34" charset="0"/>
                <a:cs typeface="Arial" panose="020B0604020202020204" pitchFamily="34" charset="0"/>
              </a:rPr>
              <a:t>Gray et al., 2025. MAPS 60, 51-63</a:t>
            </a:r>
            <a:endParaRPr lang="en-PK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275527F-4A42-25B6-3597-99D71B6C9C64}"/>
              </a:ext>
            </a:extLst>
          </p:cNvPr>
          <p:cNvSpPr/>
          <p:nvPr/>
        </p:nvSpPr>
        <p:spPr>
          <a:xfrm>
            <a:off x="359229" y="25348306"/>
            <a:ext cx="11515639" cy="7831349"/>
          </a:xfrm>
          <a:prstGeom prst="rect">
            <a:avLst/>
          </a:prstGeom>
          <a:solidFill>
            <a:srgbClr val="E7F0F9"/>
          </a:solidFill>
          <a:ln w="57150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 sz="2700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19929C6-D41A-D6AD-1366-50F277640989}"/>
              </a:ext>
            </a:extLst>
          </p:cNvPr>
          <p:cNvSpPr/>
          <p:nvPr/>
        </p:nvSpPr>
        <p:spPr>
          <a:xfrm>
            <a:off x="909186" y="24621542"/>
            <a:ext cx="5050742" cy="112025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atin typeface=" Fira Sans Regular"/>
                <a:ea typeface="Calibri" panose="020F0502020204030204" pitchFamily="34" charset="0"/>
                <a:cs typeface="Arial" panose="020B0604020202020204" pitchFamily="34" charset="0"/>
              </a:rPr>
              <a:t>METHODOLOGY</a:t>
            </a:r>
          </a:p>
        </p:txBody>
      </p:sp>
      <p:sp>
        <p:nvSpPr>
          <p:cNvPr id="31" name="Rectangle 3">
            <a:extLst>
              <a:ext uri="{FF2B5EF4-FFF2-40B4-BE49-F238E27FC236}">
                <a16:creationId xmlns:a16="http://schemas.microsoft.com/office/drawing/2014/main" id="{00293A3A-6B27-F708-4617-A85F7E7EC7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8458" y="25968356"/>
            <a:ext cx="10842172" cy="6555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PK" altLang="en-PK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Optical petrography (Olympus BH2) and BSE imaging (Hitachi S4700). </a:t>
            </a:r>
          </a:p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PK" altLang="en-PK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EPMA / WDS mapping</a:t>
            </a:r>
            <a:r>
              <a:rPr kumimoji="0" lang="en-PK" altLang="en-PK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at the American Museum of Natural History (Cameca SX5-Tactis). Mapping parameters: beam 40 </a:t>
            </a:r>
            <a:r>
              <a:rPr kumimoji="0" lang="en-PK" altLang="en-PK" sz="4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</a:t>
            </a:r>
            <a:r>
              <a:rPr kumimoji="0" lang="en-PK" altLang="en-PK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dwell 15 </a:t>
            </a:r>
            <a:r>
              <a:rPr kumimoji="0" lang="en-PK" altLang="en-PK" sz="4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ms</a:t>
            </a:r>
            <a:r>
              <a:rPr kumimoji="0" lang="en-PK" altLang="en-PK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step 6 µm; full section = mosaic of 15 EPMA maps. </a:t>
            </a:r>
          </a:p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PK" altLang="en-PK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Raman spectroscopy</a:t>
            </a:r>
            <a:r>
              <a:rPr kumimoji="0" lang="en-PK" altLang="en-PK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en-PK" altLang="en-PK" sz="4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WiTec</a:t>
            </a:r>
            <a:r>
              <a:rPr kumimoji="0" lang="en-PK" altLang="en-PK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Alpha300R, 532 nm, ~20 </a:t>
            </a:r>
            <a:r>
              <a:rPr kumimoji="0" lang="en-PK" altLang="en-PK" sz="4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mW</a:t>
            </a:r>
            <a:r>
              <a:rPr kumimoji="0" lang="en-PK" altLang="en-PK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); mapping resolution </a:t>
            </a:r>
            <a:r>
              <a:rPr lang="en-US" altLang="en-PK" sz="4000" dirty="0">
                <a:latin typeface="Arial" panose="020B0604020202020204" pitchFamily="34" charset="0"/>
              </a:rPr>
              <a:t>751nm</a:t>
            </a:r>
            <a:r>
              <a:rPr kumimoji="0" lang="en-PK" altLang="en-PK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B486E79-C363-5445-C4A8-65B7080C029E}"/>
              </a:ext>
            </a:extLst>
          </p:cNvPr>
          <p:cNvSpPr/>
          <p:nvPr/>
        </p:nvSpPr>
        <p:spPr>
          <a:xfrm>
            <a:off x="0" y="33729328"/>
            <a:ext cx="36576000" cy="2846672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 Fira Sans Regular"/>
                <a:cs typeface="Arial" panose="020B0604020202020204" pitchFamily="34" charset="0"/>
              </a:rPr>
              <a:t>Acknowledgements</a:t>
            </a:r>
            <a:br>
              <a:rPr lang="en-US" sz="4800" dirty="0">
                <a:solidFill>
                  <a:schemeClr val="bg1"/>
                </a:solidFill>
                <a:latin typeface=" Fira Sans Regular"/>
                <a:cs typeface="Arial" panose="020B0604020202020204" pitchFamily="34" charset="0"/>
              </a:rPr>
            </a:br>
            <a:r>
              <a:rPr lang="en-US" sz="4400" dirty="0">
                <a:solidFill>
                  <a:schemeClr val="bg1"/>
                </a:solidFill>
                <a:latin typeface=" Fira Sans Regular"/>
                <a:cs typeface="Arial" panose="020B0604020202020204" pitchFamily="34" charset="0"/>
              </a:rPr>
              <a:t>Thanks to Denton Ebel and the Museum of Natural History for curation; Celine Martin for EPMA &amp; Raman access;                                                                      supported by the CUNY Research Scholars Program (CRSP)</a:t>
            </a:r>
            <a:endParaRPr lang="en-PK" sz="4400" dirty="0">
              <a:solidFill>
                <a:schemeClr val="bg1"/>
              </a:solidFill>
              <a:latin typeface=" Fira Sans Regular"/>
              <a:cs typeface="Arial" panose="020B0604020202020204" pitchFamily="34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2855EF7C-B96F-D7D5-55E7-F0D5A60693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69347" y="8012907"/>
            <a:ext cx="10037305" cy="3690531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48B28FD2-6359-2A35-DBE5-B82412A7C362}"/>
              </a:ext>
            </a:extLst>
          </p:cNvPr>
          <p:cNvSpPr txBox="1"/>
          <p:nvPr/>
        </p:nvSpPr>
        <p:spPr>
          <a:xfrm>
            <a:off x="13117025" y="11835553"/>
            <a:ext cx="103419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Figure 2: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Plane-polarized light image of Sahara 97037.</a:t>
            </a:r>
            <a:endParaRPr lang="en-PK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FFECE13-6DD6-F613-45F0-F4F93CEF1721}"/>
              </a:ext>
            </a:extLst>
          </p:cNvPr>
          <p:cNvSpPr txBox="1"/>
          <p:nvPr/>
        </p:nvSpPr>
        <p:spPr>
          <a:xfrm>
            <a:off x="18288000" y="17001756"/>
            <a:ext cx="5976257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Figure 4: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(Mg) map shown in black &amp; white, where bright areas indicate high &amp; dark areas indicate low Mg. 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9C71EC56-25D6-7F18-ABFB-5CBDEAA915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705620" y="12819348"/>
            <a:ext cx="5500372" cy="4106092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326634AE-7AA7-A35D-C79C-1CCFF96861C4}"/>
              </a:ext>
            </a:extLst>
          </p:cNvPr>
          <p:cNvSpPr txBox="1"/>
          <p:nvPr/>
        </p:nvSpPr>
        <p:spPr>
          <a:xfrm>
            <a:off x="12620768" y="17001756"/>
            <a:ext cx="5500373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Figure 3: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BSE image of the contact between the vein  and the host meteorite. </a:t>
            </a:r>
            <a:endParaRPr lang="en-PK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BE81C87B-874E-6CB5-3AC1-A5EA97B3CCE2}"/>
              </a:ext>
            </a:extLst>
          </p:cNvPr>
          <p:cNvGrpSpPr/>
          <p:nvPr/>
        </p:nvGrpSpPr>
        <p:grpSpPr>
          <a:xfrm>
            <a:off x="18453527" y="12819348"/>
            <a:ext cx="5465224" cy="4106092"/>
            <a:chOff x="19296095" y="12460120"/>
            <a:chExt cx="6389138" cy="4514346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EF8E0549-C1C8-3922-3ECC-FA9039AA84E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296095" y="12460120"/>
              <a:ext cx="6389138" cy="3179711"/>
            </a:xfrm>
            <a:prstGeom prst="rect">
              <a:avLst/>
            </a:prstGeom>
          </p:spPr>
        </p:pic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9712D445-8AF4-6DA7-DFB3-08B6171B2B8C}"/>
                </a:ext>
              </a:extLst>
            </p:cNvPr>
            <p:cNvSpPr/>
            <p:nvPr/>
          </p:nvSpPr>
          <p:spPr>
            <a:xfrm>
              <a:off x="19296095" y="15613198"/>
              <a:ext cx="6389138" cy="136126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K"/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4FC3CBED-DD93-5DF7-2238-2B554A850706}"/>
              </a:ext>
            </a:extLst>
          </p:cNvPr>
          <p:cNvSpPr txBox="1"/>
          <p:nvPr/>
        </p:nvSpPr>
        <p:spPr>
          <a:xfrm>
            <a:off x="12766797" y="24638919"/>
            <a:ext cx="1149746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Figure 5: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High-resolution EPMA map showing the distribution of iron (Fe), nickel (Ni), and sulfur (S).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923BCDA3-942C-8F26-5E3C-712269DAD2B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4797" y="18872197"/>
            <a:ext cx="11213954" cy="5628818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6DA0AA40-7A64-ACD4-3211-6D7BB20C2D2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743435" y="26120718"/>
            <a:ext cx="5175316" cy="397811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B3B96D6-9DF5-F57B-39DB-61D32B70350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718660" y="26120718"/>
            <a:ext cx="5593114" cy="3953850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6965FE81-DF8A-7995-6B1B-3ABBF9CF3A7C}"/>
              </a:ext>
            </a:extLst>
          </p:cNvPr>
          <p:cNvSpPr txBox="1"/>
          <p:nvPr/>
        </p:nvSpPr>
        <p:spPr>
          <a:xfrm>
            <a:off x="12704798" y="30358374"/>
            <a:ext cx="1121395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Figure 6: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 Raman image (Left) and spectra (Right) of mineral phases within the large vein. Phase 1 is olivine, Phase 2 is pyroxene, Phase 3 is chromite and Phase 4 is pyroxene which is likely clinoenstatite. </a:t>
            </a:r>
          </a:p>
        </p:txBody>
      </p:sp>
      <p:sp>
        <p:nvSpPr>
          <p:cNvPr id="46" name="Rectangle 4">
            <a:extLst>
              <a:ext uri="{FF2B5EF4-FFF2-40B4-BE49-F238E27FC236}">
                <a16:creationId xmlns:a16="http://schemas.microsoft.com/office/drawing/2014/main" id="{940D82AE-7312-4F40-E1C8-AF5652292F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74753" y="7460548"/>
            <a:ext cx="11142018" cy="6555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PK" altLang="en-PK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Shock-melt vein (~2.9 mm):</a:t>
            </a:r>
            <a:r>
              <a:rPr kumimoji="0" lang="en-PK" altLang="en-PK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Dark, sharp-bounded, nearly opaque in transmitted light. </a:t>
            </a:r>
          </a:p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PK" altLang="en-PK" sz="40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Mineral compositions:</a:t>
            </a:r>
            <a:r>
              <a:rPr kumimoji="0" lang="en-PK" altLang="en-PK" sz="4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Vein contains two olivine compositions (</a:t>
            </a:r>
            <a:r>
              <a:rPr kumimoji="0" lang="en-PK" altLang="en-PK" sz="40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</a:t>
            </a:r>
            <a:r>
              <a:rPr kumimoji="0" lang="en-US" altLang="en-PK" sz="4000" b="1" i="0" u="none" strike="noStrike" cap="none" normalizeH="0" baseline="-2500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95</a:t>
            </a:r>
            <a:r>
              <a:rPr kumimoji="0" lang="en-PK" altLang="en-PK" sz="4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and </a:t>
            </a:r>
            <a:r>
              <a:rPr kumimoji="0" lang="en-PK" altLang="en-PK" sz="40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</a:t>
            </a:r>
            <a:r>
              <a:rPr kumimoji="0" lang="en-US" altLang="en-PK" sz="4000" b="1" i="0" u="none" strike="noStrike" cap="none" normalizeH="0" baseline="-2500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65</a:t>
            </a:r>
            <a:r>
              <a:rPr kumimoji="0" lang="en-PK" altLang="en-PK" sz="4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 and pyroxene </a:t>
            </a:r>
            <a:r>
              <a:rPr kumimoji="0" lang="en-PK" altLang="en-PK" sz="40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</a:t>
            </a:r>
            <a:r>
              <a:rPr kumimoji="0" lang="en-US" altLang="en-PK" sz="4000" b="1" i="0" u="none" strike="noStrike" cap="none" normalizeH="0" baseline="-2500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97</a:t>
            </a:r>
            <a:r>
              <a:rPr kumimoji="0" lang="en-PK" altLang="en-PK" sz="4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(fine-grained). </a:t>
            </a:r>
            <a:r>
              <a:rPr kumimoji="0" lang="en-US" altLang="en-PK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Grains adjacent to the host lithology are larger and exhibit a granoblastic texture.</a:t>
            </a:r>
            <a:endParaRPr kumimoji="0" lang="en-PK" altLang="en-PK" sz="4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PK" altLang="en-PK" sz="40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Bulk </a:t>
            </a:r>
            <a:r>
              <a:rPr kumimoji="0" lang="en-PK" altLang="en-PK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mapping trends:</a:t>
            </a:r>
            <a:r>
              <a:rPr kumimoji="0" lang="en-PK" altLang="en-PK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Vein enriched in </a:t>
            </a:r>
            <a:r>
              <a:rPr kumimoji="0" lang="en-PK" altLang="en-PK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Fe &amp; Cr</a:t>
            </a:r>
            <a:r>
              <a:rPr kumimoji="0" lang="en-PK" altLang="en-PK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depleted in Si relative to host; Mg map shows three compositional regions. 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D10FE9E-8140-3E99-35C5-A3E125C90B77}"/>
              </a:ext>
            </a:extLst>
          </p:cNvPr>
          <p:cNvSpPr txBox="1"/>
          <p:nvPr/>
        </p:nvSpPr>
        <p:spPr>
          <a:xfrm>
            <a:off x="25074753" y="13904987"/>
            <a:ext cx="1221148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Four phases identified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within the vein:</a:t>
            </a:r>
          </a:p>
        </p:txBody>
      </p:sp>
      <p:graphicFrame>
        <p:nvGraphicFramePr>
          <p:cNvPr id="48" name="Diagram 47">
            <a:extLst>
              <a:ext uri="{FF2B5EF4-FFF2-40B4-BE49-F238E27FC236}">
                <a16:creationId xmlns:a16="http://schemas.microsoft.com/office/drawing/2014/main" id="{4326CAEE-C33B-E615-7B76-1109A62E91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60733398"/>
              </p:ext>
            </p:extLst>
          </p:nvPr>
        </p:nvGraphicFramePr>
        <p:xfrm>
          <a:off x="25039849" y="14210447"/>
          <a:ext cx="10817694" cy="77639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49" name="TextBox 48">
            <a:extLst>
              <a:ext uri="{FF2B5EF4-FFF2-40B4-BE49-F238E27FC236}">
                <a16:creationId xmlns:a16="http://schemas.microsoft.com/office/drawing/2014/main" id="{C4A044A9-4741-FDEA-D4FE-4DED9721241C}"/>
              </a:ext>
            </a:extLst>
          </p:cNvPr>
          <p:cNvSpPr txBox="1"/>
          <p:nvPr/>
        </p:nvSpPr>
        <p:spPr>
          <a:xfrm>
            <a:off x="25074753" y="21411791"/>
            <a:ext cx="10817694" cy="70173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Interpretation</a:t>
            </a:r>
          </a:p>
          <a:p>
            <a:pPr marL="57150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Shock-melt vein: Fine-grained olivine (Fo</a:t>
            </a:r>
            <a:r>
              <a:rPr lang="en-US" sz="4000" baseline="-25000" dirty="0">
                <a:latin typeface="Arial" panose="020B0604020202020204" pitchFamily="34" charset="0"/>
                <a:cs typeface="Arial" panose="020B0604020202020204" pitchFamily="34" charset="0"/>
              </a:rPr>
              <a:t>95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–Fo</a:t>
            </a:r>
            <a:r>
              <a:rPr lang="en-US" sz="4000" baseline="-25000" dirty="0">
                <a:latin typeface="Arial" panose="020B0604020202020204" pitchFamily="34" charset="0"/>
                <a:cs typeface="Arial" panose="020B0604020202020204" pitchFamily="34" charset="0"/>
              </a:rPr>
              <a:t>65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) and pyroxene (En</a:t>
            </a:r>
            <a:r>
              <a:rPr lang="en-US" sz="4000" baseline="-25000" dirty="0">
                <a:latin typeface="Arial" panose="020B0604020202020204" pitchFamily="34" charset="0"/>
                <a:cs typeface="Arial" panose="020B0604020202020204" pitchFamily="34" charset="0"/>
              </a:rPr>
              <a:t>97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) with Fe–Cr enrichment indicate rapid crystallization from shock-generated melt and localized thermal overprinting of the host.</a:t>
            </a:r>
          </a:p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Geologic Significance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LL7 record: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Provides rare evidence of extreme shock-induced melting and short-lived high-temperature processes on an LL chondrite parent body.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871FE861-8BDC-4435-1D94-B090F277862F}"/>
              </a:ext>
            </a:extLst>
          </p:cNvPr>
          <p:cNvSpPr/>
          <p:nvPr/>
        </p:nvSpPr>
        <p:spPr>
          <a:xfrm>
            <a:off x="24701132" y="30001745"/>
            <a:ext cx="11515639" cy="3177909"/>
          </a:xfrm>
          <a:prstGeom prst="rect">
            <a:avLst/>
          </a:prstGeom>
          <a:solidFill>
            <a:srgbClr val="E7F0F9"/>
          </a:solidFill>
          <a:ln w="57150"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 sz="2700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DA8848A-5599-207A-C070-E1E3EA54E1C6}"/>
              </a:ext>
            </a:extLst>
          </p:cNvPr>
          <p:cNvSpPr/>
          <p:nvPr/>
        </p:nvSpPr>
        <p:spPr>
          <a:xfrm>
            <a:off x="25251088" y="29274981"/>
            <a:ext cx="4116038" cy="112025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atin typeface=" Fira Sans Regular"/>
                <a:ea typeface="Calibri" panose="020F0502020204030204" pitchFamily="34" charset="0"/>
                <a:cs typeface="Arial" panose="020B0604020202020204" pitchFamily="34" charset="0"/>
              </a:rPr>
              <a:t>REFERENCES</a:t>
            </a: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F5488A51-2ECB-28C2-48B3-D4F4F22EAFB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9713" y="30588930"/>
            <a:ext cx="1552734" cy="2235937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67EE9948-1D4E-B048-2C99-21268EA6B2EF}"/>
              </a:ext>
            </a:extLst>
          </p:cNvPr>
          <p:cNvSpPr txBox="1"/>
          <p:nvPr/>
        </p:nvSpPr>
        <p:spPr>
          <a:xfrm>
            <a:off x="25074753" y="30862542"/>
            <a:ext cx="882808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i="1" dirty="0">
                <a:latin typeface="Arial" panose="020B0604020202020204" pitchFamily="34" charset="0"/>
                <a:cs typeface="Arial" panose="020B0604020202020204" pitchFamily="34" charset="0"/>
              </a:rPr>
              <a:t>To access the complete Reference list, Scan this QR code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12DF3B0-2923-EE3E-D568-8DB371DDFDC9}"/>
              </a:ext>
            </a:extLst>
          </p:cNvPr>
          <p:cNvSpPr txBox="1"/>
          <p:nvPr/>
        </p:nvSpPr>
        <p:spPr>
          <a:xfrm>
            <a:off x="12766797" y="234492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E2D9FB9-3170-D986-8A52-ABD83E3E8B46}"/>
              </a:ext>
            </a:extLst>
          </p:cNvPr>
          <p:cNvSpPr/>
          <p:nvPr/>
        </p:nvSpPr>
        <p:spPr>
          <a:xfrm>
            <a:off x="12812147" y="23449232"/>
            <a:ext cx="1315334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/>
              <a:t>Fe (</a:t>
            </a:r>
            <a:r>
              <a:rPr lang="en-US" dirty="0">
                <a:solidFill>
                  <a:srgbClr val="FF0000"/>
                </a:solidFill>
              </a:rPr>
              <a:t>red</a:t>
            </a:r>
            <a:r>
              <a:rPr lang="en-US" dirty="0"/>
              <a:t>)</a:t>
            </a:r>
          </a:p>
          <a:p>
            <a:r>
              <a:rPr lang="en-US" dirty="0"/>
              <a:t>Ni (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</a:rPr>
              <a:t>green</a:t>
            </a:r>
            <a:r>
              <a:rPr lang="en-US" dirty="0"/>
              <a:t>)</a:t>
            </a:r>
          </a:p>
          <a:p>
            <a:r>
              <a:rPr lang="en-US" dirty="0"/>
              <a:t>S (</a:t>
            </a:r>
            <a:r>
              <a:rPr lang="en-US" dirty="0">
                <a:solidFill>
                  <a:srgbClr val="002060"/>
                </a:solidFill>
              </a:rPr>
              <a:t>blue</a:t>
            </a:r>
            <a:r>
              <a:rPr lang="en-US" dirty="0"/>
              <a:t>)</a:t>
            </a:r>
          </a:p>
        </p:txBody>
      </p:sp>
      <p:pic>
        <p:nvPicPr>
          <p:cNvPr id="16" name="Picture 15" descr="A person holding a clear object&#10;&#10;AI-generated content may be incorrect.">
            <a:extLst>
              <a:ext uri="{FF2B5EF4-FFF2-40B4-BE49-F238E27FC236}">
                <a16:creationId xmlns:a16="http://schemas.microsoft.com/office/drawing/2014/main" id="{D66CFFA7-7B17-EA21-16DC-B9C1E4D5B900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461" y="14277805"/>
            <a:ext cx="6342220" cy="3798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418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</TotalTime>
  <Words>643</Words>
  <Application>Microsoft Macintosh PowerPoint</Application>
  <PresentationFormat>Custom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 Fira Sans Regular</vt:lpstr>
      <vt:lpstr>Aptos</vt:lpstr>
      <vt:lpstr>Aptos Display</vt:lpstr>
      <vt:lpstr>Arial</vt:lpstr>
      <vt:lpstr>Symbol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Muhammad  Umair</dc:creator>
  <cp:lastModifiedBy>FARUQ 52 ANJORIN</cp:lastModifiedBy>
  <cp:revision>15</cp:revision>
  <dcterms:created xsi:type="dcterms:W3CDTF">2026-02-24T15:49:07Z</dcterms:created>
  <dcterms:modified xsi:type="dcterms:W3CDTF">2026-03-06T22:58:41Z</dcterms:modified>
</cp:coreProperties>
</file>